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71" r:id="rId2"/>
    <p:sldMasterId id="2147483683" r:id="rId3"/>
  </p:sldMasterIdLst>
  <p:notesMasterIdLst>
    <p:notesMasterId r:id="rId21"/>
  </p:notesMasterIdLst>
  <p:sldIdLst>
    <p:sldId id="256" r:id="rId4"/>
    <p:sldId id="257" r:id="rId5"/>
    <p:sldId id="280" r:id="rId6"/>
    <p:sldId id="319" r:id="rId7"/>
    <p:sldId id="309" r:id="rId8"/>
    <p:sldId id="300" r:id="rId9"/>
    <p:sldId id="308" r:id="rId10"/>
    <p:sldId id="312" r:id="rId11"/>
    <p:sldId id="314" r:id="rId12"/>
    <p:sldId id="282" r:id="rId13"/>
    <p:sldId id="262" r:id="rId14"/>
    <p:sldId id="293" r:id="rId15"/>
    <p:sldId id="294" r:id="rId16"/>
    <p:sldId id="317" r:id="rId17"/>
    <p:sldId id="318" r:id="rId18"/>
    <p:sldId id="316" r:id="rId19"/>
    <p:sldId id="266" r:id="rId20"/>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Tahoma" panose="020B0604030504040204" pitchFamily="34" charset="0"/>
      <p:regular r:id="rId26"/>
      <p:bold r:id="rId27"/>
    </p:embeddedFont>
    <p:embeddedFont>
      <p:font typeface="Calibri Light" panose="020F0302020204030204" pitchFamily="34" charset="0"/>
      <p:regular r:id="rId28"/>
      <p:italic r:id="rId29"/>
    </p:embeddedFont>
    <p:embeddedFont>
      <p:font typeface="Arial Black" panose="020B0A04020102020204" pitchFamily="34" charset="0"/>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826" autoAdjust="0"/>
  </p:normalViewPr>
  <p:slideViewPr>
    <p:cSldViewPr snapToGrid="0">
      <p:cViewPr varScale="1">
        <p:scale>
          <a:sx n="81" d="100"/>
          <a:sy n="81" d="100"/>
        </p:scale>
        <p:origin x="1526" y="58"/>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a:t>
            </a:r>
            <a:r>
              <a:rPr lang="en-US" sz="1200" b="0" i="0" u="none" strike="noStrike" cap="none">
                <a:solidFill>
                  <a:schemeClr val="dk1"/>
                </a:solidFill>
                <a:latin typeface="Calibri"/>
                <a:ea typeface="Calibri"/>
                <a:cs typeface="Calibri"/>
                <a:sym typeface="Calibri"/>
              </a:rPr>
              <a:t>, Oct</a:t>
            </a:r>
            <a:r>
              <a:rPr lang="en-US" sz="1200" b="0" i="0" u="none" strike="noStrike" cap="none" baseline="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929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0" name="Shape 1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789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Ron Schwartz sent me the most recent Excel spreadsheet of the HAL Library contents yesterday.  I have now replaced the previous library database contents with the new file.  You can check it out on-line now via your HAL website log-in.  In this version we are up to 175 books, CDs, or DVDs.</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My next step, which may take a week or so, is to create an edit capability so that library staff members can add, modify, or delete library contents. This would include the capability to edit the fields that show that a book has been checked out, when, and by whom.</a:t>
            </a:r>
          </a:p>
          <a:p>
            <a:r>
              <a:rPr lang="en-US" sz="1200" b="0" i="0" u="none" strike="noStrike" kern="1200" cap="none" dirty="0">
                <a:solidFill>
                  <a:schemeClr val="dk1"/>
                </a:solidFill>
                <a:effectLst/>
                <a:latin typeface="Calibri"/>
                <a:ea typeface="Calibri"/>
                <a:cs typeface="Calibri"/>
                <a:sym typeface="Calibri"/>
              </a:rPr>
              <a:t> </a:t>
            </a:r>
          </a:p>
          <a:p>
            <a:r>
              <a:rPr lang="en-US" sz="1200" b="0" i="0" u="none" strike="noStrike" kern="1200" cap="none" dirty="0">
                <a:solidFill>
                  <a:schemeClr val="dk1"/>
                </a:solidFill>
                <a:effectLst/>
                <a:latin typeface="Calibri"/>
                <a:ea typeface="Calibri"/>
                <a:cs typeface="Calibri"/>
                <a:sym typeface="Calibri"/>
              </a:rPr>
              <a:t>Once that is up and running we can discuss how a member interface with the database should work that will allow members to initiate the check-out process. </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7</a:t>
            </a:fld>
            <a:endParaRPr lang="en-US" sz="1200">
              <a:latin typeface="Calibri"/>
              <a:ea typeface="Calibri"/>
              <a:cs typeface="Calibri"/>
              <a:sym typeface="Calibri"/>
            </a:endParaRPr>
          </a:p>
        </p:txBody>
      </p:sp>
    </p:spTree>
    <p:extLst>
      <p:ext uri="{BB962C8B-B14F-4D97-AF65-F5344CB8AC3E}">
        <p14:creationId xmlns:p14="http://schemas.microsoft.com/office/powerpoint/2010/main" val="79447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F195-DAEB-4A66-BD55-E0CC8896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14A9D-77EB-464A-8132-2F686D67BA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2252C-5E44-4DA8-A930-31F274A3BD42}"/>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00FB4E-C237-46CC-A9EE-085741B058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955E80-4209-4C99-B13E-E603A93AA7BB}"/>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67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2CCC-0DD2-43CF-A783-513B5D09006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88A119-82E2-4C98-91F7-824D5D5C2ED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DD148E-CDF0-4382-83E1-59F7FE8E71F8}"/>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F68F0A-4E1E-45BF-A657-655A1E08BC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95513E7-EDA0-4A23-8CA2-FC14AE0D5A7C}"/>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94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5467-923C-4C60-9FE7-0EBD0E328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F2F19-CE90-4F08-8C92-06E378E84E8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1C766-5E34-4F83-901B-B38797BB3E7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552BE4-46CE-4BD0-B374-EA90D6D3A15A}"/>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564AF3-FCEB-4326-ACD1-5C58650F8B4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4031D1-A118-483D-AB68-540FD5355D54}"/>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384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F4E7-756A-4E0C-B2AB-0EEA7F00860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A7FE7-DDEB-4661-9005-CCF02E857A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18B6169-C16D-426D-BFC4-8858116DDF4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25653-97E3-4570-B30B-69A61B8D8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12DA92-599E-42EA-A3A1-83D2E45ED7B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9EB4F9-ABE9-42B7-ABC3-E491DEC31832}"/>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6135DD3-A61E-45A1-B9EA-DB1B7AE8EF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22AC610-80B2-4BB2-95FB-1D758EA50884}"/>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491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C30F-F25C-4290-AAAC-CFBD96BA4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BB8F24-DD29-4B1E-B5FA-4A3EE39E69D2}"/>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9B7EE1A-CCF0-4CB2-BA38-7D5CBC5B2BF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B1A1A03-F064-4672-8BC7-EEDC33901754}"/>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860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18088-28CB-4913-89C9-F63C303515C8}"/>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2A9391F-2AF5-4ADD-A176-A1057698982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1C54318-1589-408C-9C9C-C960C2DCC626}"/>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2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06AE-F473-42BF-99C8-86940C3D72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E994675-A384-4ECB-89D7-FEC6EE7B94F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B3A47-4A92-4330-9120-09AFB95B06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EBF2EAB-C563-449A-9AD3-F56C814FA853}"/>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153E4FD-8C6C-48DC-80F4-24DB4E47D02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0A4CBE-352C-4076-8C9E-224DD5046A73}"/>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64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15EB-062E-4AEE-9F07-91C81A26B1C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7ED317C-F3D6-43AF-967E-8BE8D126435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D277D3A-FFCF-4ADB-A7C2-3A96AE5509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EF7896F-ECDC-4BE0-B9DE-5E932A509DDE}"/>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BD532A9-7842-44BB-9122-D7B5B31E718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5A1048-43EE-4E4A-8B86-97DBEA33FEE1}"/>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116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883E-CB09-46A9-9129-346217521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0C0A3C-1863-41F9-98A7-2B36C8A754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1C27B-2E28-4D23-80E6-2372F5F781C1}"/>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7C5CB6-BC06-41C8-9F18-39D258597C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4D6258-B792-403C-B25A-91B2A2455E74}"/>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45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0B360-B26A-4E2A-97DF-5AF6DAB3BE0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DFCCC-F7E0-41F6-9FBA-4D2A9963EB5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A6F50-0C08-4F6D-A997-F6141A328EF1}"/>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085439-A34D-4A8F-A77F-7AE2691C738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480C4D-E3E8-4408-A3C4-0514698630CE}"/>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7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76" y="-1913253"/>
            <a:ext cx="11268529" cy="8771253"/>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82" y="230947"/>
            <a:ext cx="1270268" cy="1782833"/>
          </a:xfrm>
          <a:prstGeom prst="rect">
            <a:avLst/>
          </a:prstGeom>
        </p:spPr>
      </p:pic>
    </p:spTree>
    <p:extLst>
      <p:ext uri="{BB962C8B-B14F-4D97-AF65-F5344CB8AC3E}">
        <p14:creationId xmlns:p14="http://schemas.microsoft.com/office/powerpoint/2010/main" val="3305661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96" y="-1002371"/>
            <a:ext cx="9247496" cy="786037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a:stretch>
            <a:fillRect/>
          </a:stretch>
        </p:blipFill>
        <p:spPr>
          <a:xfrm>
            <a:off x="7772961" y="254443"/>
            <a:ext cx="1118376" cy="1571182"/>
          </a:xfrm>
          <a:prstGeom prst="rect">
            <a:avLst/>
          </a:prstGeom>
        </p:spPr>
      </p:pic>
    </p:spTree>
    <p:extLst>
      <p:ext uri="{BB962C8B-B14F-4D97-AF65-F5344CB8AC3E}">
        <p14:creationId xmlns:p14="http://schemas.microsoft.com/office/powerpoint/2010/main" val="210165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1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343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464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01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36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6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94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31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747C34-9C76-4065-A737-FE64865B6FF0}"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C7479-F8E8-48DE-A5E3-DB4DFFE59C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59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898F-5ECC-4B75-8557-3DB49D96DD0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543F76-BC82-426F-BCB7-56D94817EDB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915BC4-EB10-4760-851C-B55135091E41}"/>
              </a:ext>
            </a:extLst>
          </p:cNvPr>
          <p:cNvSpPr>
            <a:spLocks noGrp="1"/>
          </p:cNvSpPr>
          <p:nvPr>
            <p:ph type="dt" sz="half" idx="10"/>
          </p:nvPr>
        </p:nvSpPr>
        <p:spPr/>
        <p:txBody>
          <a:bodyPr/>
          <a:lstStyle/>
          <a:p>
            <a:fld id="{A0FF03E2-56FB-4D5A-8332-8800EDDD9C7A}" type="datetimeFigureOut">
              <a:rPr lang="en-US" smtClean="0">
                <a:solidFill>
                  <a:prstClr val="black">
                    <a:tint val="75000"/>
                  </a:prstClr>
                </a:solidFill>
              </a:rPr>
              <a:pPr/>
              <a:t>12/22/2017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5381F-31E4-475A-B157-AA1F27A6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718EA2-9A88-4AB6-B2E7-CE5F1F354B92}"/>
              </a:ext>
            </a:extLst>
          </p:cNvPr>
          <p:cNvSpPr>
            <a:spLocks noGrp="1"/>
          </p:cNvSpPr>
          <p:nvPr>
            <p:ph type="sldNum" sz="quarter" idx="12"/>
          </p:nvPr>
        </p:nvSpPr>
        <p:spPr/>
        <p:txBody>
          <a:bodyPr/>
          <a:lstStyle/>
          <a:p>
            <a:fld id="{8BC82CA5-0575-455B-9E68-90B69111D2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48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8A0186-1597-4BC9-8769-44B81E508C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85FAB8-3914-4B7F-A51A-67C019F1D1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30D59-1186-4E90-9958-DC7F4E21C2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FF03E2-56FB-4D5A-8332-8800EDDD9C7A}" type="datetimeFigureOut">
              <a:rPr lang="en-US" kern="1200" smtClean="0">
                <a:solidFill>
                  <a:prstClr val="black">
                    <a:tint val="75000"/>
                  </a:prstClr>
                </a:solidFill>
                <a:latin typeface="Calibri" panose="020F0502020204030204"/>
                <a:ea typeface="+mn-ea"/>
                <a:cs typeface="+mn-cs"/>
              </a:rPr>
              <a:pPr/>
              <a:t>12/22/2017</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13F75B-1637-4D3A-8050-ADA9BCE5512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831C4C-403A-4336-A662-275B399E56B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C82CA5-0575-455B-9E68-90B69111D2BF}" type="slidenum">
              <a:rPr lang="en-US" kern="1200" smtClean="0">
                <a:solidFill>
                  <a:prstClr val="black">
                    <a:tint val="75000"/>
                  </a:prstClr>
                </a:solidFill>
                <a:latin typeface="Calibri" panose="020F0502020204030204"/>
                <a:ea typeface="+mn-ea"/>
                <a:cs typeface="+mn-cs"/>
              </a: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1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747C34-9C76-4065-A737-FE64865B6FF0}" type="datetimeFigureOut">
              <a:rPr lang="en-US" kern="1200" smtClean="0">
                <a:solidFill>
                  <a:prstClr val="black">
                    <a:tint val="75000"/>
                  </a:prstClr>
                </a:solidFill>
                <a:latin typeface="Calibri" panose="020F0502020204030204"/>
                <a:ea typeface="+mn-ea"/>
                <a:cs typeface="+mn-cs"/>
              </a:rPr>
              <a:pPr/>
              <a:t>12/22/2017</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BC7479-F8E8-48DE-A5E3-DB4DFFE59C36}" type="slidenum">
              <a:rPr lang="en-US" kern="1200" smtClean="0">
                <a:solidFill>
                  <a:prstClr val="black">
                    <a:tint val="75000"/>
                  </a:prstClr>
                </a:solidFill>
                <a:latin typeface="Calibri" panose="020F0502020204030204"/>
                <a:ea typeface="+mn-ea"/>
                <a:cs typeface="+mn-cs"/>
              </a: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274110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lection@howardastro.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2096739" y="488112"/>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League</a:t>
            </a:r>
          </a:p>
          <a:p>
            <a:pPr marL="0" marR="0" lvl="0" indent="0" algn="ctr" rtl="0">
              <a:spcBef>
                <a:spcPts val="0"/>
              </a:spcBef>
              <a:buSzPct val="25000"/>
              <a:buNone/>
            </a:pPr>
            <a:endParaRPr lang="en-US" sz="4800" dirty="0">
              <a:solidFill>
                <a:srgbClr val="FFFF00"/>
              </a:solidFill>
              <a:latin typeface="Times New Roman"/>
              <a:ea typeface="Times New Roman"/>
              <a:cs typeface="Times New Roman"/>
              <a:sym typeface="Times New Roman"/>
            </a:endParaRPr>
          </a:p>
          <a:p>
            <a:pPr marL="0" marR="0" lvl="0" indent="0" algn="ctr" rtl="0">
              <a:spcBef>
                <a:spcPts val="0"/>
              </a:spcBef>
              <a:buSzPct val="25000"/>
              <a:buNone/>
            </a:pPr>
            <a:r>
              <a:rPr lang="en-US" sz="4800" b="0" i="0" u="none" strike="noStrike" cap="none" dirty="0">
                <a:solidFill>
                  <a:schemeClr val="bg1"/>
                </a:solidFill>
                <a:latin typeface="+mn-lt"/>
                <a:ea typeface="Times New Roman"/>
                <a:cs typeface="Times New Roman"/>
                <a:sym typeface="Times New Roman"/>
              </a:rPr>
              <a:t>Year-end Wrap up</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December 21</a:t>
            </a:r>
            <a:r>
              <a:rPr lang="en-US" sz="3600" b="0" i="0" u="none" strike="noStrike" cap="none" dirty="0">
                <a:solidFill>
                  <a:srgbClr val="FFFF00"/>
                </a:solidFill>
                <a:latin typeface="Times New Roman"/>
                <a:ea typeface="Times New Roman"/>
                <a:cs typeface="Times New Roman"/>
                <a:sym typeface="Times New Roman"/>
              </a:rPr>
              <a:t>, 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630" y="1389012"/>
            <a:ext cx="8229600" cy="4525963"/>
          </a:xfrm>
        </p:spPr>
        <p:txBody>
          <a:bodyPr/>
          <a:lstStyle/>
          <a:p>
            <a:pPr marL="254000" indent="0">
              <a:buNone/>
            </a:pPr>
            <a:r>
              <a:rPr lang="en-US" sz="3600" dirty="0">
                <a:solidFill>
                  <a:schemeClr val="bg1"/>
                </a:solidFill>
                <a:latin typeface="Arial" panose="020B0604020202020204" pitchFamily="34" charset="0"/>
                <a:cs typeface="Arial" panose="020B0604020202020204" pitchFamily="34" charset="0"/>
              </a:rPr>
              <a:t>The HAL Board has established three new committees/blogs this year:</a:t>
            </a:r>
          </a:p>
        </p:txBody>
      </p:sp>
      <p:pic>
        <p:nvPicPr>
          <p:cNvPr id="4" name="Picture 3"/>
          <p:cNvPicPr>
            <a:picLocks noChangeAspect="1"/>
          </p:cNvPicPr>
          <p:nvPr/>
        </p:nvPicPr>
        <p:blipFill>
          <a:blip r:embed="rId2"/>
          <a:stretch>
            <a:fillRect/>
          </a:stretch>
        </p:blipFill>
        <p:spPr>
          <a:xfrm>
            <a:off x="2307646" y="2915712"/>
            <a:ext cx="2133600" cy="2619375"/>
          </a:xfrm>
          <a:prstGeom prst="rect">
            <a:avLst/>
          </a:prstGeom>
        </p:spPr>
      </p:pic>
      <p:sp>
        <p:nvSpPr>
          <p:cNvPr id="5" name="TextBox 4"/>
          <p:cNvSpPr txBox="1"/>
          <p:nvPr/>
        </p:nvSpPr>
        <p:spPr>
          <a:xfrm>
            <a:off x="4871500" y="3973388"/>
            <a:ext cx="2127250" cy="1477328"/>
          </a:xfrm>
          <a:prstGeom prst="rect">
            <a:avLst/>
          </a:prstGeom>
          <a:noFill/>
        </p:spPr>
        <p:txBody>
          <a:bodyPr wrap="square" rtlCol="0">
            <a:spAutoFit/>
          </a:bodyPr>
          <a:lstStyle/>
          <a:p>
            <a:r>
              <a:rPr lang="en-US" sz="1800" dirty="0">
                <a:solidFill>
                  <a:schemeClr val="bg1"/>
                </a:solidFill>
              </a:rPr>
              <a:t>Bob Prokop</a:t>
            </a:r>
          </a:p>
          <a:p>
            <a:endParaRPr lang="en-US" sz="1800" dirty="0">
              <a:solidFill>
                <a:schemeClr val="bg1"/>
              </a:solidFill>
            </a:endParaRPr>
          </a:p>
          <a:p>
            <a:r>
              <a:rPr lang="en-US" sz="1800" dirty="0">
                <a:solidFill>
                  <a:schemeClr val="bg1"/>
                </a:solidFill>
              </a:rPr>
              <a:t>Phil </a:t>
            </a:r>
            <a:r>
              <a:rPr lang="en-US" sz="1800" dirty="0" err="1">
                <a:solidFill>
                  <a:schemeClr val="bg1"/>
                </a:solidFill>
              </a:rPr>
              <a:t>Whitebloom</a:t>
            </a:r>
            <a:endParaRPr lang="en-US" sz="1800" dirty="0">
              <a:solidFill>
                <a:schemeClr val="bg1"/>
              </a:solidFill>
            </a:endParaRPr>
          </a:p>
          <a:p>
            <a:endParaRPr lang="en-US" sz="1800" dirty="0">
              <a:solidFill>
                <a:schemeClr val="bg1"/>
              </a:solidFill>
            </a:endParaRPr>
          </a:p>
          <a:p>
            <a:r>
              <a:rPr lang="en-US" sz="1800" dirty="0">
                <a:solidFill>
                  <a:schemeClr val="bg1"/>
                </a:solidFill>
              </a:rPr>
              <a:t>Ken Everhart</a:t>
            </a:r>
          </a:p>
        </p:txBody>
      </p:sp>
    </p:spTree>
    <p:extLst>
      <p:ext uri="{BB962C8B-B14F-4D97-AF65-F5344CB8AC3E}">
        <p14:creationId xmlns:p14="http://schemas.microsoft.com/office/powerpoint/2010/main" val="1315013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dirty="0">
                <a:solidFill>
                  <a:srgbClr val="538CD5"/>
                </a:solidFill>
                <a:latin typeface="Times New Roman"/>
                <a:ea typeface="Times New Roman"/>
                <a:cs typeface="Times New Roman"/>
                <a:sym typeface="Times New Roman"/>
              </a:rPr>
              <a:t>Member’s </a:t>
            </a:r>
            <a:r>
              <a:rPr lang="en-US" sz="6000" b="1" dirty="0" err="1">
                <a:solidFill>
                  <a:srgbClr val="538CD5"/>
                </a:solidFill>
                <a:latin typeface="Times New Roman"/>
                <a:ea typeface="Times New Roman"/>
                <a:cs typeface="Times New Roman"/>
                <a:sym typeface="Times New Roman"/>
              </a:rPr>
              <a:t>A</a:t>
            </a:r>
            <a:r>
              <a:rPr lang="en-US" sz="6000" b="1" i="0" u="none" strike="noStrike" cap="none" dirty="0" err="1">
                <a:solidFill>
                  <a:srgbClr val="538CD5"/>
                </a:solidFill>
                <a:latin typeface="Times New Roman"/>
                <a:ea typeface="Times New Roman"/>
                <a:cs typeface="Times New Roman"/>
                <a:sym typeface="Times New Roman"/>
              </a:rPr>
              <a:t>strophotos</a:t>
            </a:r>
            <a:endParaRPr lang="en-US" sz="6000" b="1" i="0" u="none" strike="noStrike" cap="none" dirty="0">
              <a:solidFill>
                <a:srgbClr val="538CD5"/>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538CD5"/>
              </a:buClr>
              <a:buSzPct val="25000"/>
              <a:buFont typeface="Times New Roman"/>
              <a:buNone/>
            </a:pPr>
            <a:r>
              <a:rPr lang="en-US" sz="6000" b="1" dirty="0">
                <a:solidFill>
                  <a:srgbClr val="538CD5"/>
                </a:solidFill>
                <a:latin typeface="Times New Roman"/>
                <a:ea typeface="Times New Roman"/>
                <a:cs typeface="Times New Roman"/>
                <a:sym typeface="Times New Roman"/>
              </a:rPr>
              <a:t>and Sketches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68" y="812350"/>
            <a:ext cx="7252063" cy="5559915"/>
          </a:xfrm>
          <a:prstGeom prst="rect">
            <a:avLst/>
          </a:prstGeom>
        </p:spPr>
      </p:pic>
      <p:sp>
        <p:nvSpPr>
          <p:cNvPr id="5" name="TextBox 4"/>
          <p:cNvSpPr txBox="1"/>
          <p:nvPr/>
        </p:nvSpPr>
        <p:spPr>
          <a:xfrm>
            <a:off x="365760" y="209006"/>
            <a:ext cx="208134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err="1">
                <a:solidFill>
                  <a:srgbClr val="FFFFFF"/>
                </a:solidFill>
              </a:rPr>
              <a:t>Decem</a:t>
            </a:r>
            <a:r>
              <a:rPr kumimoji="0" lang="en-US" sz="2800" b="0" i="0" u="none" strike="noStrike" kern="0" cap="none" spc="0" normalizeH="0" baseline="0" noProof="0" dirty="0" err="1">
                <a:ln>
                  <a:noFill/>
                </a:ln>
                <a:solidFill>
                  <a:srgbClr val="FFFFFF"/>
                </a:solidFill>
                <a:effectLst/>
                <a:uLnTx/>
                <a:uFillTx/>
              </a:rPr>
              <a:t>ber</a:t>
            </a:r>
            <a:endParaRPr kumimoji="0" lang="en-US" sz="1800" b="0" i="0" u="none" strike="noStrike" kern="0" cap="none" spc="0" normalizeH="0" baseline="0" noProof="0" dirty="0">
              <a:ln>
                <a:noFill/>
              </a:ln>
              <a:solidFill>
                <a:srgbClr val="FFFFFF"/>
              </a:solidFill>
              <a:effectLst/>
              <a:uLnTx/>
              <a:uFillTx/>
            </a:endParaRPr>
          </a:p>
        </p:txBody>
      </p:sp>
      <p:sp>
        <p:nvSpPr>
          <p:cNvPr id="6" name="TextBox 5"/>
          <p:cNvSpPr txBox="1"/>
          <p:nvPr/>
        </p:nvSpPr>
        <p:spPr>
          <a:xfrm>
            <a:off x="1304107" y="797857"/>
            <a:ext cx="20813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rPr>
              <a:t>Gary Frishkorn</a:t>
            </a:r>
            <a:endParaRPr kumimoji="0" lang="en-US" b="0" i="0"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12929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13</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43" y="812076"/>
            <a:ext cx="7262240" cy="5567718"/>
          </a:xfrm>
          <a:prstGeom prst="rect">
            <a:avLst/>
          </a:prstGeom>
        </p:spPr>
      </p:pic>
    </p:spTree>
    <p:extLst>
      <p:ext uri="{BB962C8B-B14F-4D97-AF65-F5344CB8AC3E}">
        <p14:creationId xmlns:p14="http://schemas.microsoft.com/office/powerpoint/2010/main" val="46163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04" y="0"/>
            <a:ext cx="7838192" cy="6858000"/>
          </a:xfrm>
          <a:prstGeom prst="rect">
            <a:avLst/>
          </a:prstGeom>
        </p:spPr>
      </p:pic>
    </p:spTree>
    <p:extLst>
      <p:ext uri="{BB962C8B-B14F-4D97-AF65-F5344CB8AC3E}">
        <p14:creationId xmlns:p14="http://schemas.microsoft.com/office/powerpoint/2010/main" val="207574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15</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00" y="0"/>
            <a:ext cx="6776800" cy="6858000"/>
          </a:xfrm>
          <a:prstGeom prst="rect">
            <a:avLst/>
          </a:prstGeom>
        </p:spPr>
      </p:pic>
      <p:sp>
        <p:nvSpPr>
          <p:cNvPr id="5" name="TextBox 4"/>
          <p:cNvSpPr txBox="1"/>
          <p:nvPr/>
        </p:nvSpPr>
        <p:spPr>
          <a:xfrm>
            <a:off x="383176" y="6035040"/>
            <a:ext cx="2299063" cy="738664"/>
          </a:xfrm>
          <a:prstGeom prst="rect">
            <a:avLst/>
          </a:prstGeom>
          <a:noFill/>
        </p:spPr>
        <p:txBody>
          <a:bodyPr wrap="square" rtlCol="0">
            <a:spAutoFit/>
          </a:bodyPr>
          <a:lstStyle/>
          <a:p>
            <a:r>
              <a:rPr lang="en-US" dirty="0">
                <a:solidFill>
                  <a:schemeClr val="bg1"/>
                </a:solidFill>
              </a:rPr>
              <a:t>Matt </a:t>
            </a:r>
            <a:r>
              <a:rPr lang="en-US" dirty="0" err="1">
                <a:solidFill>
                  <a:schemeClr val="bg1"/>
                </a:solidFill>
              </a:rPr>
              <a:t>Krutar</a:t>
            </a:r>
            <a:endParaRPr lang="en-US" dirty="0">
              <a:solidFill>
                <a:schemeClr val="bg1"/>
              </a:solidFill>
            </a:endParaRPr>
          </a:p>
          <a:p>
            <a:r>
              <a:rPr lang="en-US" dirty="0">
                <a:solidFill>
                  <a:schemeClr val="bg1"/>
                </a:solidFill>
              </a:rPr>
              <a:t>HAL Public Star Party</a:t>
            </a:r>
          </a:p>
          <a:p>
            <a:r>
              <a:rPr lang="en-US" dirty="0">
                <a:solidFill>
                  <a:schemeClr val="bg1"/>
                </a:solidFill>
              </a:rPr>
              <a:t>December 2</a:t>
            </a:r>
            <a:r>
              <a:rPr lang="en-US" baseline="30000" dirty="0">
                <a:solidFill>
                  <a:schemeClr val="bg1"/>
                </a:solidFill>
              </a:rPr>
              <a:t>nd</a:t>
            </a:r>
            <a:r>
              <a:rPr lang="en-US" dirty="0">
                <a:solidFill>
                  <a:schemeClr val="bg1"/>
                </a:solidFill>
              </a:rPr>
              <a:t>, 2017</a:t>
            </a:r>
          </a:p>
        </p:txBody>
      </p:sp>
    </p:spTree>
    <p:extLst>
      <p:ext uri="{BB962C8B-B14F-4D97-AF65-F5344CB8AC3E}">
        <p14:creationId xmlns:p14="http://schemas.microsoft.com/office/powerpoint/2010/main" val="284457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16</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951412"/>
            <a:ext cx="8857369" cy="4428685"/>
          </a:xfrm>
          <a:prstGeom prst="rect">
            <a:avLst/>
          </a:prstGeom>
          <a:ln>
            <a:solidFill>
              <a:schemeClr val="bg1"/>
            </a:solidFill>
          </a:ln>
        </p:spPr>
      </p:pic>
      <p:sp>
        <p:nvSpPr>
          <p:cNvPr id="5" name="TextBox 4"/>
          <p:cNvSpPr txBox="1"/>
          <p:nvPr/>
        </p:nvSpPr>
        <p:spPr>
          <a:xfrm flipH="1">
            <a:off x="690153" y="5475891"/>
            <a:ext cx="4099561" cy="984885"/>
          </a:xfrm>
          <a:prstGeom prst="rect">
            <a:avLst/>
          </a:prstGeom>
          <a:noFill/>
        </p:spPr>
        <p:txBody>
          <a:bodyPr wrap="square" rtlCol="0">
            <a:spAutoFit/>
          </a:bodyPr>
          <a:lstStyle/>
          <a:p>
            <a:r>
              <a:rPr lang="en-US" sz="1600" b="1" dirty="0">
                <a:solidFill>
                  <a:schemeClr val="bg1"/>
                </a:solidFill>
              </a:rPr>
              <a:t>Super Moon</a:t>
            </a:r>
          </a:p>
          <a:p>
            <a:r>
              <a:rPr lang="en-US" dirty="0">
                <a:solidFill>
                  <a:schemeClr val="bg1"/>
                </a:solidFill>
              </a:rPr>
              <a:t>HAL Public Star Party, 02 Dec 2017</a:t>
            </a:r>
          </a:p>
          <a:p>
            <a:r>
              <a:rPr lang="en-US" dirty="0">
                <a:solidFill>
                  <a:schemeClr val="bg1"/>
                </a:solidFill>
              </a:rPr>
              <a:t>Watson Telescope, </a:t>
            </a:r>
            <a:r>
              <a:rPr lang="en-US" dirty="0" err="1">
                <a:solidFill>
                  <a:schemeClr val="bg1"/>
                </a:solidFill>
              </a:rPr>
              <a:t>Mallincam</a:t>
            </a:r>
            <a:r>
              <a:rPr lang="en-US" dirty="0">
                <a:solidFill>
                  <a:schemeClr val="bg1"/>
                </a:solidFill>
              </a:rPr>
              <a:t> Universe</a:t>
            </a:r>
          </a:p>
          <a:p>
            <a:r>
              <a:rPr lang="en-US" dirty="0">
                <a:solidFill>
                  <a:schemeClr val="bg1"/>
                </a:solidFill>
              </a:rPr>
              <a:t>David Stein and Jim Johnson</a:t>
            </a:r>
          </a:p>
        </p:txBody>
      </p:sp>
    </p:spTree>
    <p:extLst>
      <p:ext uri="{BB962C8B-B14F-4D97-AF65-F5344CB8AC3E}">
        <p14:creationId xmlns:p14="http://schemas.microsoft.com/office/powerpoint/2010/main" val="3297451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January</a:t>
            </a:r>
            <a:r>
              <a:rPr lang="en-US" sz="4000" b="0" i="0" u="none" strike="noStrike" cap="none" dirty="0">
                <a:solidFill>
                  <a:srgbClr val="00FF00"/>
                </a:solidFill>
                <a:latin typeface="Times New Roman"/>
                <a:ea typeface="Times New Roman"/>
                <a:cs typeface="Times New Roman"/>
                <a:sym typeface="Times New Roman"/>
              </a:rPr>
              <a:t> </a:t>
            </a:r>
            <a:r>
              <a:rPr lang="en-US" dirty="0">
                <a:solidFill>
                  <a:srgbClr val="00FF00"/>
                </a:solidFill>
              </a:rPr>
              <a:t>18</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r>
              <a:rPr lang="en-US" sz="3200" dirty="0">
                <a:solidFill>
                  <a:srgbClr val="FFFF00"/>
                </a:solidFill>
                <a:latin typeface="Times New Roman"/>
                <a:ea typeface="Calibri"/>
                <a:cs typeface="Times New Roman"/>
                <a:sym typeface="Times New Roman"/>
              </a:rPr>
              <a:t>Guest Speaker</a:t>
            </a:r>
          </a:p>
          <a:p>
            <a:pPr lvl="0" algn="ctr">
              <a:spcBef>
                <a:spcPts val="800"/>
              </a:spcBef>
              <a:buClr>
                <a:srgbClr val="FFFF00"/>
              </a:buClr>
              <a:buSzPct val="25000"/>
            </a:pPr>
            <a:r>
              <a:rPr lang="fr-FR" sz="4000" dirty="0">
                <a:solidFill>
                  <a:schemeClr val="bg1"/>
                </a:solidFill>
                <a:latin typeface="Calibri"/>
                <a:ea typeface="Calibri"/>
                <a:cs typeface="Calibri"/>
                <a:sym typeface="Calibri"/>
              </a:rPr>
              <a:t>Dr. Avi Mandell</a:t>
            </a: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Hot Jupiters and Lava </a:t>
            </a:r>
            <a:r>
              <a:rPr lang="fr-FR" sz="4000" dirty="0" err="1">
                <a:solidFill>
                  <a:schemeClr val="bg1"/>
                </a:solidFill>
                <a:latin typeface="Calibri"/>
                <a:ea typeface="Calibri"/>
                <a:cs typeface="Calibri"/>
                <a:sym typeface="Calibri"/>
              </a:rPr>
              <a:t>Planets</a:t>
            </a:r>
            <a:r>
              <a:rPr lang="fr-FR" sz="4000" dirty="0">
                <a:solidFill>
                  <a:schemeClr val="bg1"/>
                </a:solidFill>
                <a:latin typeface="Calibri"/>
                <a:ea typeface="Calibri"/>
                <a:cs typeface="Calibri"/>
                <a:sym typeface="Calibri"/>
              </a:rPr>
              <a:t>:</a:t>
            </a:r>
          </a:p>
          <a:p>
            <a:pPr lvl="0" algn="ctr">
              <a:spcBef>
                <a:spcPts val="800"/>
              </a:spcBef>
              <a:buClr>
                <a:srgbClr val="FFFF00"/>
              </a:buClr>
              <a:buSzPct val="25000"/>
            </a:pPr>
            <a:r>
              <a:rPr lang="fr-FR" sz="2800" dirty="0">
                <a:solidFill>
                  <a:schemeClr val="bg1"/>
                </a:solidFill>
                <a:latin typeface="Calibri"/>
                <a:ea typeface="Calibri"/>
                <a:cs typeface="Calibri"/>
                <a:sym typeface="Calibri"/>
              </a:rPr>
              <a:t>Exploring the </a:t>
            </a:r>
            <a:r>
              <a:rPr lang="fr-FR" sz="2800" dirty="0" err="1">
                <a:solidFill>
                  <a:schemeClr val="bg1"/>
                </a:solidFill>
                <a:latin typeface="Calibri"/>
                <a:ea typeface="Calibri"/>
                <a:cs typeface="Calibri"/>
                <a:sym typeface="Calibri"/>
              </a:rPr>
              <a:t>Diversity</a:t>
            </a:r>
            <a:r>
              <a:rPr lang="fr-FR" sz="2800" dirty="0">
                <a:solidFill>
                  <a:schemeClr val="bg1"/>
                </a:solidFill>
                <a:latin typeface="Calibri"/>
                <a:ea typeface="Calibri"/>
                <a:cs typeface="Calibri"/>
                <a:sym typeface="Calibri"/>
              </a:rPr>
              <a:t> of </a:t>
            </a:r>
            <a:r>
              <a:rPr lang="fr-FR" sz="2800" dirty="0" err="1">
                <a:solidFill>
                  <a:schemeClr val="bg1"/>
                </a:solidFill>
                <a:latin typeface="Calibri"/>
                <a:ea typeface="Calibri"/>
                <a:cs typeface="Calibri"/>
                <a:sym typeface="Calibri"/>
              </a:rPr>
              <a:t>Exoplanet</a:t>
            </a:r>
            <a:r>
              <a:rPr lang="fr-FR" sz="2800" dirty="0">
                <a:solidFill>
                  <a:schemeClr val="bg1"/>
                </a:solidFill>
                <a:latin typeface="Calibri"/>
                <a:ea typeface="Calibri"/>
                <a:cs typeface="Calibri"/>
                <a:sym typeface="Calibri"/>
              </a:rPr>
              <a:t> </a:t>
            </a:r>
            <a:r>
              <a:rPr lang="fr-FR" sz="2800" dirty="0" err="1">
                <a:solidFill>
                  <a:schemeClr val="bg1"/>
                </a:solidFill>
                <a:latin typeface="Calibri"/>
                <a:ea typeface="Calibri"/>
                <a:cs typeface="Calibri"/>
                <a:sym typeface="Calibri"/>
              </a:rPr>
              <a:t>Environments</a:t>
            </a:r>
            <a:endParaRPr lang="en-US" sz="36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123347"/>
            <a:ext cx="9144000" cy="6858000"/>
          </a:xfrm>
          <a:prstGeom prst="rect">
            <a:avLst/>
          </a:prstGeom>
          <a:noFill/>
          <a:ln>
            <a:noFill/>
          </a:ln>
        </p:spPr>
      </p:pic>
      <p:sp>
        <p:nvSpPr>
          <p:cNvPr id="96" name="Shape 96"/>
          <p:cNvSpPr txBox="1"/>
          <p:nvPr/>
        </p:nvSpPr>
        <p:spPr>
          <a:xfrm>
            <a:off x="387531" y="1301582"/>
            <a:ext cx="8229600" cy="313108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dirty="0">
                <a:solidFill>
                  <a:srgbClr val="538CD5"/>
                </a:solidFill>
                <a:latin typeface="Times New Roman"/>
                <a:ea typeface="Times New Roman"/>
                <a:cs typeface="Times New Roman"/>
                <a:sym typeface="Times New Roman"/>
              </a:rPr>
              <a:t>Introductions</a:t>
            </a:r>
            <a:endParaRPr lang="en-US" sz="7200" b="1" dirty="0">
              <a:solidFill>
                <a:srgbClr val="538CD5"/>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538CD5"/>
              </a:buClr>
              <a:buSzPct val="25000"/>
              <a:buFont typeface="Times New Roman"/>
              <a:buNone/>
            </a:pPr>
            <a:r>
              <a:rPr lang="en-US" sz="3200" i="0" u="none" strike="noStrike" cap="none" dirty="0">
                <a:solidFill>
                  <a:schemeClr val="bg1"/>
                </a:solidFill>
                <a:latin typeface="Tahoma" panose="020B0604030504040204" pitchFamily="34" charset="0"/>
                <a:ea typeface="Tahoma" panose="020B0604030504040204" pitchFamily="34" charset="0"/>
                <a:cs typeface="Tahoma" panose="020B0604030504040204" pitchFamily="34" charset="0"/>
                <a:sym typeface="Times New Roman"/>
              </a:rPr>
              <a:t>Self introductions during and after dinner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8" y="648348"/>
            <a:ext cx="8229600" cy="1143000"/>
          </a:xfrm>
        </p:spPr>
        <p:txBody>
          <a:bodyPr/>
          <a:lstStyle/>
          <a:p>
            <a:r>
              <a:rPr lang="en-US" dirty="0"/>
              <a:t>2018 HAL Elections</a:t>
            </a:r>
          </a:p>
        </p:txBody>
      </p:sp>
      <p:sp>
        <p:nvSpPr>
          <p:cNvPr id="3" name="Text Placeholder 2"/>
          <p:cNvSpPr>
            <a:spLocks noGrp="1"/>
          </p:cNvSpPr>
          <p:nvPr>
            <p:ph type="body" idx="1"/>
          </p:nvPr>
        </p:nvSpPr>
        <p:spPr>
          <a:xfrm>
            <a:off x="449248" y="1791348"/>
            <a:ext cx="8229600" cy="4525963"/>
          </a:xfrm>
        </p:spPr>
        <p:txBody>
          <a:bodyPr/>
          <a:lstStyle/>
          <a:p>
            <a:pPr marL="254000" indent="0">
              <a:buNone/>
            </a:pPr>
            <a:r>
              <a:rPr lang="en-US" sz="2800" dirty="0">
                <a:solidFill>
                  <a:schemeClr val="bg1"/>
                </a:solidFill>
                <a:latin typeface="Arial" panose="020B0604020202020204" pitchFamily="34" charset="0"/>
                <a:cs typeface="Arial" panose="020B0604020202020204" pitchFamily="34" charset="0"/>
              </a:rPr>
              <a:t>Ele</a:t>
            </a:r>
            <a:r>
              <a:rPr lang="en-US" sz="2400" dirty="0">
                <a:solidFill>
                  <a:schemeClr val="bg1"/>
                </a:solidFill>
                <a:latin typeface="Arial" panose="020B0604020202020204" pitchFamily="34" charset="0"/>
                <a:cs typeface="Arial" panose="020B0604020202020204" pitchFamily="34" charset="0"/>
              </a:rPr>
              <a:t>ction Committee Chair: </a:t>
            </a:r>
            <a:r>
              <a:rPr lang="en-US" sz="2400" dirty="0">
                <a:latin typeface="Arial" panose="020B0604020202020204" pitchFamily="34" charset="0"/>
                <a:cs typeface="Arial" panose="020B0604020202020204" pitchFamily="34" charset="0"/>
              </a:rPr>
              <a:t>Joel Goodman</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a:solidFill>
                  <a:schemeClr val="bg1"/>
                </a:solidFill>
                <a:latin typeface="Arial" panose="020B0604020202020204" pitchFamily="34" charset="0"/>
                <a:cs typeface="Arial" panose="020B0604020202020204" pitchFamily="34" charset="0"/>
              </a:rPr>
              <a:t>Elections held at the January 18</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general meeting to elect the 2018 Board of Directors</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a:solidFill>
                  <a:schemeClr val="bg1"/>
                </a:solidFill>
                <a:latin typeface="Arial" panose="020B0604020202020204" pitchFamily="34" charset="0"/>
                <a:cs typeface="Arial" panose="020B0604020202020204" pitchFamily="34" charset="0"/>
              </a:rPr>
              <a:t>Send nominations to </a:t>
            </a:r>
            <a:r>
              <a:rPr lang="en-US" sz="2400" dirty="0">
                <a:solidFill>
                  <a:schemeClr val="bg1"/>
                </a:solidFill>
                <a:latin typeface="Arial" panose="020B0604020202020204" pitchFamily="34" charset="0"/>
                <a:cs typeface="Arial" panose="020B0604020202020204" pitchFamily="34" charset="0"/>
                <a:hlinkClick r:id="rId3"/>
              </a:rPr>
              <a:t>election@howardastro.org</a:t>
            </a:r>
            <a:r>
              <a:rPr lang="en-US" sz="2400" dirty="0">
                <a:solidFill>
                  <a:schemeClr val="bg1"/>
                </a:solidFill>
                <a:latin typeface="Arial" panose="020B0604020202020204" pitchFamily="34" charset="0"/>
                <a:cs typeface="Arial" panose="020B0604020202020204" pitchFamily="34" charset="0"/>
              </a:rPr>
              <a:t> by 7pm on January 17</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a:solidFill>
                  <a:schemeClr val="bg1"/>
                </a:solidFill>
                <a:latin typeface="Arial" panose="020B0604020202020204" pitchFamily="34" charset="0"/>
                <a:cs typeface="Arial" panose="020B0604020202020204" pitchFamily="34" charset="0"/>
              </a:rPr>
              <a:t>New term begins Feb 1</a:t>
            </a:r>
            <a:r>
              <a:rPr lang="en-US" sz="2400" baseline="30000" dirty="0">
                <a:solidFill>
                  <a:schemeClr val="bg1"/>
                </a:solidFill>
                <a:latin typeface="Arial" panose="020B0604020202020204" pitchFamily="34" charset="0"/>
                <a:cs typeface="Arial" panose="020B0604020202020204" pitchFamily="34" charset="0"/>
              </a:rPr>
              <a:t>st</a:t>
            </a:r>
            <a:r>
              <a:rPr lang="en-US" sz="2400" dirty="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770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 Membership Stats</a:t>
            </a:r>
          </a:p>
        </p:txBody>
      </p:sp>
      <p:sp>
        <p:nvSpPr>
          <p:cNvPr id="3" name="Text Placeholder 2"/>
          <p:cNvSpPr>
            <a:spLocks noGrp="1"/>
          </p:cNvSpPr>
          <p:nvPr>
            <p:ph type="body" idx="1"/>
          </p:nvPr>
        </p:nvSpPr>
        <p:spPr/>
        <p:txBody>
          <a:bodyPr/>
          <a:lstStyle/>
          <a:p>
            <a:pPr marL="254000" indent="0">
              <a:spcBef>
                <a:spcPts val="1200"/>
              </a:spcBef>
              <a:buNone/>
            </a:pPr>
            <a:r>
              <a:rPr lang="en-US" sz="3600" dirty="0">
                <a:solidFill>
                  <a:schemeClr val="bg1"/>
                </a:solidFill>
                <a:latin typeface="Arial" panose="020B0604020202020204" pitchFamily="34" charset="0"/>
              </a:rPr>
              <a:t>Memberships – 197</a:t>
            </a:r>
          </a:p>
          <a:p>
            <a:pPr marL="254000" indent="0">
              <a:spcBef>
                <a:spcPts val="1200"/>
              </a:spcBef>
              <a:buNone/>
            </a:pPr>
            <a:r>
              <a:rPr lang="en-US" sz="3600" dirty="0">
                <a:solidFill>
                  <a:schemeClr val="bg1"/>
                </a:solidFill>
                <a:latin typeface="Arial" panose="020B0604020202020204" pitchFamily="34" charset="0"/>
              </a:rPr>
              <a:t>Members –262</a:t>
            </a:r>
          </a:p>
          <a:p>
            <a:pPr marL="254000" indent="0">
              <a:spcBef>
                <a:spcPts val="1200"/>
              </a:spcBef>
              <a:buNone/>
            </a:pPr>
            <a:r>
              <a:rPr lang="en-US" sz="3600" dirty="0" err="1">
                <a:solidFill>
                  <a:schemeClr val="bg1"/>
                </a:solidFill>
                <a:latin typeface="Arial" panose="020B0604020202020204" pitchFamily="34" charset="0"/>
              </a:rPr>
              <a:t>Hal_Impromptu</a:t>
            </a:r>
            <a:r>
              <a:rPr lang="en-US" sz="3600" dirty="0">
                <a:solidFill>
                  <a:schemeClr val="bg1"/>
                </a:solidFill>
                <a:latin typeface="Arial" panose="020B0604020202020204" pitchFamily="34" charset="0"/>
              </a:rPr>
              <a:t> Members – 208</a:t>
            </a:r>
          </a:p>
          <a:p>
            <a:pPr marL="254000" indent="0">
              <a:spcBef>
                <a:spcPts val="1200"/>
              </a:spcBef>
              <a:buNone/>
            </a:pPr>
            <a:r>
              <a:rPr lang="en-US" sz="3600" dirty="0">
                <a:solidFill>
                  <a:schemeClr val="bg1"/>
                </a:solidFill>
                <a:latin typeface="Arial" panose="020B0604020202020204" pitchFamily="34" charset="0"/>
              </a:rPr>
              <a:t>Howardastro Members –  394</a:t>
            </a:r>
          </a:p>
          <a:p>
            <a:pPr marL="254000" indent="0">
              <a:spcBef>
                <a:spcPts val="1200"/>
              </a:spcBef>
              <a:buNone/>
            </a:pPr>
            <a:r>
              <a:rPr lang="en-US" sz="3600" dirty="0">
                <a:solidFill>
                  <a:schemeClr val="bg1"/>
                </a:solidFill>
                <a:latin typeface="Arial" panose="020B0604020202020204" pitchFamily="34" charset="0"/>
              </a:rPr>
              <a:t>Facebook Members - 345</a:t>
            </a:r>
          </a:p>
          <a:p>
            <a:pPr marL="254000" indent="0">
              <a:spcBef>
                <a:spcPts val="1200"/>
              </a:spcBef>
              <a:buNone/>
            </a:pPr>
            <a:r>
              <a:rPr lang="en-US" sz="3600" dirty="0">
                <a:solidFill>
                  <a:schemeClr val="bg1"/>
                </a:solidFill>
                <a:latin typeface="Arial" panose="020B0604020202020204" pitchFamily="34" charset="0"/>
              </a:rPr>
              <a:t>2017 HAL Website Visitors – 100K +</a:t>
            </a:r>
          </a:p>
          <a:p>
            <a:pPr marL="254000" indent="0">
              <a:buNone/>
            </a:pPr>
            <a:endParaRPr lang="en-US" dirty="0"/>
          </a:p>
        </p:txBody>
      </p:sp>
    </p:spTree>
    <p:extLst>
      <p:ext uri="{BB962C8B-B14F-4D97-AF65-F5344CB8AC3E}">
        <p14:creationId xmlns:p14="http://schemas.microsoft.com/office/powerpoint/2010/main" val="165191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descr="m46m47_hetlage_f.jpg"/>
          <p:cNvPicPr preferRelativeResize="0"/>
          <p:nvPr/>
        </p:nvPicPr>
        <p:blipFill rotWithShape="1">
          <a:blip r:embed="rId3">
            <a:alphaModFix/>
          </a:blip>
          <a:srcRect l="3514" r="4188"/>
          <a:stretch/>
        </p:blipFill>
        <p:spPr>
          <a:xfrm>
            <a:off x="0" y="19048"/>
            <a:ext cx="9144000" cy="6858000"/>
          </a:xfrm>
          <a:prstGeom prst="rect">
            <a:avLst/>
          </a:prstGeom>
          <a:noFill/>
          <a:ln>
            <a:noFill/>
          </a:ln>
        </p:spPr>
      </p:pic>
      <p:sp>
        <p:nvSpPr>
          <p:cNvPr id="103" name="Shape 103"/>
          <p:cNvSpPr txBox="1"/>
          <p:nvPr/>
        </p:nvSpPr>
        <p:spPr>
          <a:xfrm>
            <a:off x="0" y="200617"/>
            <a:ext cx="9144000" cy="117257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4800" b="1" dirty="0">
                <a:solidFill>
                  <a:srgbClr val="538CD5"/>
                </a:solidFill>
                <a:latin typeface="Times New Roman"/>
                <a:ea typeface="Times New Roman"/>
                <a:cs typeface="Times New Roman"/>
                <a:sym typeface="Times New Roman"/>
              </a:rPr>
              <a:t>Congratulations!</a:t>
            </a:r>
          </a:p>
        </p:txBody>
      </p:sp>
      <p:sp>
        <p:nvSpPr>
          <p:cNvPr id="104" name="Shape 104"/>
          <p:cNvSpPr txBox="1"/>
          <p:nvPr/>
        </p:nvSpPr>
        <p:spPr>
          <a:xfrm>
            <a:off x="781897" y="1716231"/>
            <a:ext cx="7584000" cy="1200299"/>
          </a:xfrm>
          <a:prstGeom prst="rect">
            <a:avLst/>
          </a:prstGeom>
          <a:noFill/>
          <a:ln>
            <a:noFill/>
          </a:ln>
        </p:spPr>
        <p:txBody>
          <a:bodyPr lIns="91425" tIns="45700" rIns="91425" bIns="45700" anchor="t" anchorCtr="0">
            <a:noAutofit/>
          </a:bodyPr>
          <a:lstStyle/>
          <a:p>
            <a:pPr marR="0" lvl="0" algn="l" rtl="0">
              <a:spcBef>
                <a:spcPts val="0"/>
              </a:spcBef>
              <a:buNone/>
            </a:pPr>
            <a:r>
              <a:rPr lang="en-US" sz="2800" dirty="0">
                <a:solidFill>
                  <a:srgbClr val="CCFF33"/>
                </a:solidFill>
                <a:latin typeface="Times New Roman"/>
                <a:ea typeface="Times New Roman"/>
                <a:cs typeface="Times New Roman"/>
                <a:sym typeface="Times New Roman"/>
              </a:rPr>
              <a:t>Dennis Conti’s coordination of the American Association of Variable Star Observers (AAVSO) amateur observations in support of a major Hubble Study of 15 exoplanets is mentioned on page 70 of the April 2017 edition of Sky and Telescope.</a:t>
            </a:r>
          </a:p>
          <a:p>
            <a:pPr marR="0" lvl="0" algn="l" rtl="0">
              <a:spcBef>
                <a:spcPts val="0"/>
              </a:spcBef>
              <a:buNone/>
            </a:pPr>
            <a:endParaRPr sz="2800" dirty="0">
              <a:solidFill>
                <a:srgbClr val="CCFF33"/>
              </a:solidFill>
              <a:latin typeface="Times New Roman"/>
              <a:ea typeface="Times New Roman"/>
              <a:cs typeface="Times New Roman"/>
              <a:sym typeface="Times New Roman"/>
            </a:endParaRPr>
          </a:p>
          <a:p>
            <a:pPr marL="1028700" marR="0" lvl="1" indent="-571500" algn="l" rtl="0">
              <a:spcBef>
                <a:spcPts val="0"/>
              </a:spcBef>
              <a:buClr>
                <a:schemeClr val="lt1"/>
              </a:buClr>
              <a:buFont typeface="Arial"/>
              <a:buNone/>
            </a:pPr>
            <a:endParaRPr sz="3600" b="0" i="0" u="none" strike="noStrike" cap="none" dirty="0">
              <a:solidFill>
                <a:srgbClr val="CCFF33"/>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3860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91" y="914400"/>
            <a:ext cx="7847493" cy="5277439"/>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5585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1770"/>
            <a:ext cx="8229600" cy="1143000"/>
          </a:xfrm>
        </p:spPr>
        <p:txBody>
          <a:bodyPr/>
          <a:lstStyle/>
          <a:p>
            <a:r>
              <a:rPr lang="en-US" dirty="0"/>
              <a:t>HAL Library Online</a:t>
            </a:r>
          </a:p>
        </p:txBody>
      </p:sp>
      <p:pic>
        <p:nvPicPr>
          <p:cNvPr id="6" name="Picture 5"/>
          <p:cNvPicPr>
            <a:picLocks noChangeAspect="1"/>
          </p:cNvPicPr>
          <p:nvPr/>
        </p:nvPicPr>
        <p:blipFill>
          <a:blip r:embed="rId3"/>
          <a:stretch>
            <a:fillRect/>
          </a:stretch>
        </p:blipFill>
        <p:spPr>
          <a:xfrm>
            <a:off x="567268" y="1324770"/>
            <a:ext cx="8119532" cy="4567237"/>
          </a:xfrm>
          <a:prstGeom prst="rect">
            <a:avLst/>
          </a:prstGeom>
        </p:spPr>
      </p:pic>
      <p:sp>
        <p:nvSpPr>
          <p:cNvPr id="3" name="Slide Number Placeholder 2"/>
          <p:cNvSpPr>
            <a:spLocks noGrp="1"/>
          </p:cNvSpPr>
          <p:nvPr>
            <p:ph type="sldNum" idx="4294967295"/>
          </p:nvPr>
        </p:nvSpPr>
        <p:spPr>
          <a:xfrm>
            <a:off x="7010400" y="6356350"/>
            <a:ext cx="2133600"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7</a:t>
            </a:fld>
            <a:endParaRPr lang="en-US" sz="1200">
              <a:solidFill>
                <a:srgbClr val="FFFFFF"/>
              </a:solidFill>
              <a:latin typeface="Calibri"/>
              <a:ea typeface="Calibri"/>
              <a:cs typeface="Calibri"/>
              <a:sym typeface="Calibri"/>
            </a:endParaRPr>
          </a:p>
        </p:txBody>
      </p:sp>
      <p:sp>
        <p:nvSpPr>
          <p:cNvPr id="2" name="TextBox 1"/>
          <p:cNvSpPr txBox="1"/>
          <p:nvPr/>
        </p:nvSpPr>
        <p:spPr>
          <a:xfrm>
            <a:off x="567268" y="6138802"/>
            <a:ext cx="6466114" cy="400110"/>
          </a:xfrm>
          <a:prstGeom prst="rect">
            <a:avLst/>
          </a:prstGeom>
          <a:noFill/>
        </p:spPr>
        <p:txBody>
          <a:bodyPr wrap="square" rtlCol="0">
            <a:spAutoFit/>
          </a:bodyPr>
          <a:lstStyle/>
          <a:p>
            <a:r>
              <a:rPr lang="en-US" sz="2000" dirty="0">
                <a:solidFill>
                  <a:schemeClr val="bg1"/>
                </a:solidFill>
              </a:rPr>
              <a:t>Working to increase size and availability next year!</a:t>
            </a:r>
          </a:p>
        </p:txBody>
      </p:sp>
    </p:spTree>
    <p:extLst>
      <p:ext uri="{BB962C8B-B14F-4D97-AF65-F5344CB8AC3E}">
        <p14:creationId xmlns:p14="http://schemas.microsoft.com/office/powerpoint/2010/main" val="339645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Observatory</a:t>
            </a:r>
            <a:br>
              <a:rPr lang="en-US" dirty="0"/>
            </a:br>
            <a:r>
              <a:rPr lang="en-US" sz="3600" dirty="0">
                <a:latin typeface="Arial" panose="020B0604020202020204" pitchFamily="34" charset="0"/>
                <a:cs typeface="Arial" panose="020B0604020202020204" pitchFamily="34" charset="0"/>
              </a:rPr>
              <a:t>Chas Rimpo, Observatory Director</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57200" y="1939834"/>
            <a:ext cx="8229600" cy="4525963"/>
          </a:xfrm>
        </p:spPr>
        <p:txBody>
          <a:bodyPr/>
          <a:lstStyle/>
          <a:p>
            <a:pPr marL="254000" indent="0">
              <a:buNone/>
            </a:pPr>
            <a:r>
              <a:rPr lang="en-US" sz="2800" dirty="0">
                <a:solidFill>
                  <a:schemeClr val="bg1"/>
                </a:solidFill>
                <a:latin typeface="Arial" panose="020B0604020202020204" pitchFamily="34" charset="0"/>
                <a:cs typeface="Arial" panose="020B0604020202020204" pitchFamily="34" charset="0"/>
              </a:rPr>
              <a:t>IT and Equipment Upgrades</a:t>
            </a:r>
          </a:p>
          <a:p>
            <a:pPr marL="254000" indent="0">
              <a:buNone/>
            </a:pPr>
            <a:r>
              <a:rPr lang="en-US" sz="2800" dirty="0">
                <a:solidFill>
                  <a:schemeClr val="bg1"/>
                </a:solidFill>
                <a:latin typeface="Arial" panose="020B0604020202020204" pitchFamily="34" charset="0"/>
                <a:cs typeface="Arial" panose="020B0604020202020204" pitchFamily="34" charset="0"/>
              </a:rPr>
              <a:t>	New laptop</a:t>
            </a:r>
          </a:p>
          <a:p>
            <a:pPr marL="254000" indent="0">
              <a:buNone/>
            </a:pPr>
            <a:r>
              <a:rPr lang="en-US" sz="2800" dirty="0">
                <a:solidFill>
                  <a:schemeClr val="bg1"/>
                </a:solidFill>
                <a:latin typeface="Arial" panose="020B0604020202020204" pitchFamily="34" charset="0"/>
                <a:cs typeface="Arial" panose="020B0604020202020204" pitchFamily="34" charset="0"/>
              </a:rPr>
              <a:t>	Improved USB and HDMI connectivity</a:t>
            </a:r>
          </a:p>
          <a:p>
            <a:pPr marL="254000" indent="0">
              <a:buNone/>
            </a:pPr>
            <a:r>
              <a:rPr lang="en-US" sz="2800" dirty="0">
                <a:solidFill>
                  <a:schemeClr val="bg1"/>
                </a:solidFill>
                <a:latin typeface="Arial" panose="020B0604020202020204" pitchFamily="34" charset="0"/>
                <a:cs typeface="Arial" panose="020B0604020202020204" pitchFamily="34" charset="0"/>
              </a:rPr>
              <a:t>	Added planetary camera</a:t>
            </a:r>
          </a:p>
          <a:p>
            <a:pPr marL="254000" indent="0">
              <a:buNone/>
            </a:pPr>
            <a:r>
              <a:rPr lang="en-US" sz="2800" dirty="0">
                <a:solidFill>
                  <a:schemeClr val="bg1"/>
                </a:solidFill>
                <a:latin typeface="Arial" panose="020B0604020202020204" pitchFamily="34" charset="0"/>
                <a:cs typeface="Arial" panose="020B0604020202020204" pitchFamily="34" charset="0"/>
              </a:rPr>
              <a:t>Flyer box on door – future star party announcements</a:t>
            </a:r>
          </a:p>
          <a:p>
            <a:pPr marL="254000" indent="0">
              <a:buNone/>
            </a:pPr>
            <a:r>
              <a:rPr lang="en-US" sz="2800" dirty="0">
                <a:solidFill>
                  <a:schemeClr val="bg1"/>
                </a:solidFill>
                <a:latin typeface="Arial" panose="020B0604020202020204" pitchFamily="34" charset="0"/>
                <a:cs typeface="Arial" panose="020B0604020202020204" pitchFamily="34" charset="0"/>
              </a:rPr>
              <a:t>	500-750 flyer pick up</a:t>
            </a:r>
          </a:p>
          <a:p>
            <a:pPr marL="254000" indent="0">
              <a:buNone/>
            </a:pPr>
            <a:r>
              <a:rPr lang="en-US" sz="2800" dirty="0">
                <a:solidFill>
                  <a:schemeClr val="bg1"/>
                </a:solidFill>
                <a:latin typeface="Arial" panose="020B0604020202020204" pitchFamily="34" charset="0"/>
                <a:cs typeface="Arial" panose="020B0604020202020204" pitchFamily="34" charset="0"/>
              </a:rPr>
              <a:t>	Has lead to increased star party interest</a:t>
            </a:r>
          </a:p>
        </p:txBody>
      </p:sp>
    </p:spTree>
    <p:extLst>
      <p:ext uri="{BB962C8B-B14F-4D97-AF65-F5344CB8AC3E}">
        <p14:creationId xmlns:p14="http://schemas.microsoft.com/office/powerpoint/2010/main" val="475523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Alpha Ridge Park Solar System Walk</a:t>
            </a:r>
          </a:p>
        </p:txBody>
      </p:sp>
      <p:sp>
        <p:nvSpPr>
          <p:cNvPr id="3" name="Text Placeholder 2"/>
          <p:cNvSpPr>
            <a:spLocks noGrp="1"/>
          </p:cNvSpPr>
          <p:nvPr>
            <p:ph type="body" idx="1"/>
          </p:nvPr>
        </p:nvSpPr>
        <p:spPr>
          <a:xfrm>
            <a:off x="457200" y="1931126"/>
            <a:ext cx="8229600" cy="4525963"/>
          </a:xfrm>
        </p:spPr>
        <p:txBody>
          <a:bodyPr/>
          <a:lstStyle/>
          <a:p>
            <a:pPr marL="254000" indent="0">
              <a:buNone/>
            </a:pPr>
            <a:r>
              <a:rPr lang="en-US" sz="3200" dirty="0">
                <a:solidFill>
                  <a:schemeClr val="bg1"/>
                </a:solidFill>
                <a:latin typeface="Arial" panose="020B0604020202020204" pitchFamily="34" charset="0"/>
                <a:cs typeface="Arial" panose="020B0604020202020204" pitchFamily="34" charset="0"/>
              </a:rPr>
              <a:t>Dedicated on May 6, 2017. John Bird, Director HoCo Rec and Parks presiding</a:t>
            </a:r>
          </a:p>
          <a:p>
            <a:pPr marL="254000" indent="0">
              <a:buNone/>
            </a:pPr>
            <a:endParaRPr lang="en-US" sz="3200" dirty="0">
              <a:solidFill>
                <a:schemeClr val="bg1"/>
              </a:solidFill>
              <a:latin typeface="Arial" panose="020B0604020202020204" pitchFamily="34" charset="0"/>
              <a:cs typeface="Arial" panose="020B0604020202020204" pitchFamily="34" charset="0"/>
            </a:endParaRPr>
          </a:p>
          <a:p>
            <a:pPr marL="254000" indent="0">
              <a:buNone/>
            </a:pPr>
            <a:r>
              <a:rPr lang="en-US" sz="3200" dirty="0">
                <a:solidFill>
                  <a:schemeClr val="bg1"/>
                </a:solidFill>
                <a:latin typeface="Arial" panose="020B0604020202020204" pitchFamily="34" charset="0"/>
                <a:cs typeface="Arial" panose="020B0604020202020204" pitchFamily="34" charset="0"/>
              </a:rPr>
              <a:t>An Eagle Scout project of Colin </a:t>
            </a:r>
            <a:r>
              <a:rPr lang="en-US" sz="3200" dirty="0" err="1">
                <a:solidFill>
                  <a:schemeClr val="bg1"/>
                </a:solidFill>
                <a:latin typeface="Arial" panose="020B0604020202020204" pitchFamily="34" charset="0"/>
                <a:cs typeface="Arial" panose="020B0604020202020204" pitchFamily="34" charset="0"/>
              </a:rPr>
              <a:t>Brinster</a:t>
            </a:r>
            <a:endParaRPr lang="en-US" sz="3200" dirty="0">
              <a:solidFill>
                <a:schemeClr val="bg1"/>
              </a:solidFill>
              <a:latin typeface="Arial" panose="020B0604020202020204" pitchFamily="34" charset="0"/>
              <a:cs typeface="Arial" panose="020B0604020202020204" pitchFamily="34" charset="0"/>
            </a:endParaRPr>
          </a:p>
          <a:p>
            <a:pPr marL="254000" indent="0">
              <a:buNone/>
            </a:pPr>
            <a:endParaRPr lang="en-US" sz="3200" dirty="0">
              <a:solidFill>
                <a:schemeClr val="bg1"/>
              </a:solidFill>
              <a:latin typeface="Arial" panose="020B0604020202020204" pitchFamily="34" charset="0"/>
              <a:cs typeface="Arial" panose="020B0604020202020204" pitchFamily="34" charset="0"/>
            </a:endParaRPr>
          </a:p>
          <a:p>
            <a:pPr marL="254000" indent="0">
              <a:buNone/>
            </a:pPr>
            <a:r>
              <a:rPr lang="en-US" sz="3200" dirty="0">
                <a:solidFill>
                  <a:schemeClr val="bg1"/>
                </a:solidFill>
                <a:latin typeface="Arial" panose="020B0604020202020204" pitchFamily="34" charset="0"/>
                <a:cs typeface="Arial" panose="020B0604020202020204" pitchFamily="34" charset="0"/>
              </a:rPr>
              <a:t>Joel Goodman, Mentor</a:t>
            </a:r>
          </a:p>
        </p:txBody>
      </p:sp>
    </p:spTree>
    <p:extLst>
      <p:ext uri="{BB962C8B-B14F-4D97-AF65-F5344CB8AC3E}">
        <p14:creationId xmlns:p14="http://schemas.microsoft.com/office/powerpoint/2010/main" val="360470706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77713</TotalTime>
  <Words>303</Words>
  <Application>Microsoft Office PowerPoint</Application>
  <PresentationFormat>On-screen Show (4:3)</PresentationFormat>
  <Paragraphs>85</Paragraphs>
  <Slides>17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Calibri</vt:lpstr>
      <vt:lpstr>Tahoma</vt:lpstr>
      <vt:lpstr>Calibri Light</vt:lpstr>
      <vt:lpstr>Arial Black</vt:lpstr>
      <vt:lpstr>Arial</vt:lpstr>
      <vt:lpstr>Times New Roman</vt:lpstr>
      <vt:lpstr>Office Theme</vt:lpstr>
      <vt:lpstr>2_Office Theme</vt:lpstr>
      <vt:lpstr>3_Office Theme</vt:lpstr>
      <vt:lpstr>PowerPoint Presentation</vt:lpstr>
      <vt:lpstr>PowerPoint Presentation</vt:lpstr>
      <vt:lpstr>2018 HAL Elections</vt:lpstr>
      <vt:lpstr>HAL Membership Stats</vt:lpstr>
      <vt:lpstr>PowerPoint Presentation</vt:lpstr>
      <vt:lpstr>PowerPoint Presentation</vt:lpstr>
      <vt:lpstr>HAL Library Online</vt:lpstr>
      <vt:lpstr>Observatory Chas Rimpo, Observatory Director</vt:lpstr>
      <vt:lpstr>Alpha Ridge Park Solar System Walk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121</cp:revision>
  <dcterms:modified xsi:type="dcterms:W3CDTF">2017-12-22T17:39:08Z</dcterms:modified>
</cp:coreProperties>
</file>